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4"/>
  </p:notesMasterIdLst>
  <p:sldIdLst>
    <p:sldId id="338" r:id="rId2"/>
    <p:sldId id="326" r:id="rId3"/>
    <p:sldId id="339" r:id="rId4"/>
    <p:sldId id="327" r:id="rId5"/>
    <p:sldId id="891" r:id="rId6"/>
    <p:sldId id="892" r:id="rId7"/>
    <p:sldId id="749" r:id="rId8"/>
    <p:sldId id="893" r:id="rId9"/>
    <p:sldId id="919" r:id="rId10"/>
    <p:sldId id="329" r:id="rId11"/>
    <p:sldId id="894" r:id="rId12"/>
    <p:sldId id="715" r:id="rId13"/>
    <p:sldId id="895" r:id="rId14"/>
    <p:sldId id="285" r:id="rId15"/>
    <p:sldId id="896" r:id="rId16"/>
    <p:sldId id="897" r:id="rId17"/>
    <p:sldId id="905" r:id="rId18"/>
    <p:sldId id="906" r:id="rId19"/>
    <p:sldId id="907" r:id="rId20"/>
    <p:sldId id="908" r:id="rId21"/>
    <p:sldId id="909" r:id="rId22"/>
    <p:sldId id="910" r:id="rId23"/>
    <p:sldId id="898" r:id="rId24"/>
    <p:sldId id="899" r:id="rId25"/>
    <p:sldId id="911" r:id="rId26"/>
    <p:sldId id="900" r:id="rId27"/>
    <p:sldId id="901" r:id="rId28"/>
    <p:sldId id="902" r:id="rId29"/>
    <p:sldId id="903" r:id="rId30"/>
    <p:sldId id="904" r:id="rId31"/>
    <p:sldId id="912" r:id="rId32"/>
    <p:sldId id="913" r:id="rId33"/>
    <p:sldId id="358" r:id="rId34"/>
    <p:sldId id="914" r:id="rId35"/>
    <p:sldId id="915" r:id="rId36"/>
    <p:sldId id="916" r:id="rId37"/>
    <p:sldId id="917" r:id="rId38"/>
    <p:sldId id="343" r:id="rId39"/>
    <p:sldId id="568" r:id="rId40"/>
    <p:sldId id="890" r:id="rId41"/>
    <p:sldId id="346" r:id="rId42"/>
    <p:sldId id="348" r:id="rId4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77666A7-4C88-48AD-87BE-011123BD2676}">
          <p14:sldIdLst>
            <p14:sldId id="338"/>
            <p14:sldId id="326"/>
            <p14:sldId id="339"/>
            <p14:sldId id="327"/>
            <p14:sldId id="891"/>
            <p14:sldId id="892"/>
            <p14:sldId id="749"/>
            <p14:sldId id="893"/>
            <p14:sldId id="919"/>
            <p14:sldId id="329"/>
            <p14:sldId id="894"/>
            <p14:sldId id="715"/>
            <p14:sldId id="895"/>
            <p14:sldId id="285"/>
            <p14:sldId id="896"/>
            <p14:sldId id="897"/>
            <p14:sldId id="905"/>
            <p14:sldId id="906"/>
            <p14:sldId id="907"/>
            <p14:sldId id="908"/>
            <p14:sldId id="909"/>
            <p14:sldId id="910"/>
            <p14:sldId id="898"/>
            <p14:sldId id="899"/>
            <p14:sldId id="911"/>
            <p14:sldId id="900"/>
            <p14:sldId id="901"/>
            <p14:sldId id="902"/>
            <p14:sldId id="903"/>
            <p14:sldId id="904"/>
            <p14:sldId id="912"/>
            <p14:sldId id="913"/>
          </p14:sldIdLst>
        </p14:section>
        <p14:section name="Fotoshow" id="{AF1C87FB-564C-4C78-A0BA-245B67162468}">
          <p14:sldIdLst/>
        </p14:section>
        <p14:section name="Abschnitt ohne Titel" id="{B86A0D40-DF40-45A9-AD84-31D6D340BA9D}">
          <p14:sldIdLst>
            <p14:sldId id="358"/>
            <p14:sldId id="914"/>
            <p14:sldId id="915"/>
            <p14:sldId id="916"/>
            <p14:sldId id="917"/>
            <p14:sldId id="343"/>
            <p14:sldId id="568"/>
            <p14:sldId id="890"/>
            <p14:sldId id="346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0211" autoAdjust="0"/>
  </p:normalViewPr>
  <p:slideViewPr>
    <p:cSldViewPr>
      <p:cViewPr varScale="1">
        <p:scale>
          <a:sx n="74" d="100"/>
          <a:sy n="74" d="100"/>
        </p:scale>
        <p:origin x="167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8438-F2AD-48B7-BA28-9E7C293C6B0B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3B8BB-06BF-46D8-A6ED-CA52F846318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012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681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5465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ERIMA: neue Dressen</a:t>
            </a:r>
            <a:r>
              <a:rPr lang="de-DE" baseline="0" dirty="0"/>
              <a:t> ?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60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746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713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FC4A2-2AFA-E2C3-9C12-C5E6C4F1E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ABBDB0-89D3-9035-4A74-7E443AC4F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ED61515-E4DA-F564-CDE5-87721DE02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BE89B4-9FE7-771A-52BE-24C682237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363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973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607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ändern mit </a:t>
            </a:r>
            <a:r>
              <a:rPr lang="de-DE" dirty="0" err="1"/>
              <a:t>Wings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App Run. Danke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470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1545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3B8BB-06BF-46D8-A6ED-CA52F8463185}" type="slidenum">
              <a:rPr lang="de-AT" smtClean="0"/>
              <a:pPr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359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00042"/>
            <a:ext cx="9144000" cy="3216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259683"/>
          </a:xfrm>
        </p:spPr>
        <p:txBody>
          <a:bodyPr>
            <a:noAutofit/>
          </a:bodyPr>
          <a:lstStyle>
            <a:lvl1pPr>
              <a:defRPr sz="5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  <p:pic>
        <p:nvPicPr>
          <p:cNvPr id="10" name="Picture 8" descr="jodl_4C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8514"/>
            <a:ext cx="1500198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Logo_LCAV_blau">
            <a:extLst>
              <a:ext uri="{FF2B5EF4-FFF2-40B4-BE49-F238E27FC236}">
                <a16:creationId xmlns:a16="http://schemas.microsoft.com/office/drawing/2014/main" id="{7FE6F278-053C-41EA-A4D1-8E9E0226A44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05170"/>
            <a:ext cx="1189366" cy="64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22.03.2019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0" y="500042"/>
            <a:ext cx="914400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Picture 8" descr="jodl_4C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8514"/>
            <a:ext cx="1500198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Logo_LCAV_blau">
            <a:extLst>
              <a:ext uri="{FF2B5EF4-FFF2-40B4-BE49-F238E27FC236}">
                <a16:creationId xmlns:a16="http://schemas.microsoft.com/office/drawing/2014/main" id="{7FE6F278-053C-41EA-A4D1-8E9E0226A445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05170"/>
            <a:ext cx="1189366" cy="6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518514"/>
            <a:ext cx="5760640" cy="616152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33AE-D233-442E-9C5C-5591D697F356}" type="datetimeFigureOut">
              <a:rPr lang="de-DE" smtClean="0"/>
              <a:pPr/>
              <a:t>06.04.2025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0524-9D68-4111-83AC-CF4BDD94CBC3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4" name="Picture 8" descr="jodl_4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8514"/>
            <a:ext cx="1500198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:\Projekte\LCAV\LCAV Jodl packaging Logo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092" y="1407807"/>
            <a:ext cx="4811817" cy="2021193"/>
          </a:xfrm>
          <a:prstGeom prst="rect">
            <a:avLst/>
          </a:prstGeom>
          <a:noFill/>
          <a:effectLst>
            <a:glow rad="1460500">
              <a:schemeClr val="bg1"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85800" y="3789041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300" b="1" dirty="0">
                <a:solidFill>
                  <a:schemeClr val="accent1">
                    <a:lumMod val="75000"/>
                  </a:schemeClr>
                </a:solidFill>
              </a:rPr>
              <a:t>Herzlich Willkommen</a:t>
            </a:r>
            <a:br>
              <a:rPr lang="de-DE" sz="7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zur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Jahreshauptversammlung 2025</a:t>
            </a:r>
          </a:p>
        </p:txBody>
      </p:sp>
      <p:sp>
        <p:nvSpPr>
          <p:cNvPr id="8" name="Untertitel 3"/>
          <p:cNvSpPr txBox="1">
            <a:spLocks/>
          </p:cNvSpPr>
          <p:nvPr/>
        </p:nvSpPr>
        <p:spPr>
          <a:xfrm>
            <a:off x="1371600" y="5949280"/>
            <a:ext cx="6400800" cy="456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000" dirty="0"/>
              <a:t>Im Stadionbuffet des Volksbank Stadion Vöcklabruck</a:t>
            </a:r>
          </a:p>
        </p:txBody>
      </p:sp>
    </p:spTree>
    <p:extLst>
      <p:ext uri="{BB962C8B-B14F-4D97-AF65-F5344CB8AC3E}">
        <p14:creationId xmlns:p14="http://schemas.microsoft.com/office/powerpoint/2010/main" val="23226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4. Bericht </a:t>
            </a:r>
            <a:r>
              <a:rPr lang="de-DE" dirty="0" err="1"/>
              <a:t>Kassierin</a:t>
            </a:r>
            <a:br>
              <a:rPr lang="de-DE" dirty="0"/>
            </a:br>
            <a:r>
              <a:rPr lang="de-DE" dirty="0"/>
              <a:t>und Kassaprüfer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Silvia Schweitzer</a:t>
            </a:r>
          </a:p>
          <a:p>
            <a:r>
              <a:rPr lang="de-DE" dirty="0"/>
              <a:t>Daniel Ahammer</a:t>
            </a:r>
          </a:p>
        </p:txBody>
      </p:sp>
    </p:spTree>
    <p:extLst>
      <p:ext uri="{BB962C8B-B14F-4D97-AF65-F5344CB8AC3E}">
        <p14:creationId xmlns:p14="http://schemas.microsoft.com/office/powerpoint/2010/main" val="320127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873CD1-463F-35C4-A379-94C582C3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Kassabericht 2024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C2A5D28-63C0-B929-9611-8C01AC2746B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1628800"/>
          <a:ext cx="8064896" cy="4805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7498">
                  <a:extLst>
                    <a:ext uri="{9D8B030D-6E8A-4147-A177-3AD203B41FA5}">
                      <a16:colId xmlns:a16="http://schemas.microsoft.com/office/drawing/2014/main" val="2988693031"/>
                    </a:ext>
                  </a:extLst>
                </a:gridCol>
                <a:gridCol w="1667398">
                  <a:extLst>
                    <a:ext uri="{9D8B030D-6E8A-4147-A177-3AD203B41FA5}">
                      <a16:colId xmlns:a16="http://schemas.microsoft.com/office/drawing/2014/main" val="2418931006"/>
                    </a:ext>
                  </a:extLst>
                </a:gridCol>
              </a:tblGrid>
              <a:tr h="800881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u="none" strike="noStrike">
                          <a:effectLst/>
                        </a:rPr>
                        <a:t>Kassastand 1.1.2024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800" u="none" strike="noStrike">
                          <a:effectLst/>
                        </a:rPr>
                        <a:t>3 980,34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518173"/>
                  </a:ext>
                </a:extLst>
              </a:tr>
              <a:tr h="800881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u="none" strike="noStrike">
                          <a:effectLst/>
                        </a:rPr>
                        <a:t>Einnahmen 2024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800" u="none" strike="noStrike">
                          <a:effectLst/>
                        </a:rPr>
                        <a:t>57 915,46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1423609"/>
                  </a:ext>
                </a:extLst>
              </a:tr>
              <a:tr h="800881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u="none" strike="noStrike">
                          <a:effectLst/>
                        </a:rPr>
                        <a:t>Ausgaben 2024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800" u="none" strike="noStrike">
                          <a:effectLst/>
                        </a:rPr>
                        <a:t>64 290,81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8934789"/>
                  </a:ext>
                </a:extLst>
              </a:tr>
              <a:tr h="800881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u="none" strike="noStrike">
                          <a:effectLst/>
                        </a:rPr>
                        <a:t>Rückstellung offene Aufwendungen 2024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800" u="none" strike="noStrike">
                          <a:effectLst/>
                        </a:rPr>
                        <a:t>8 085,00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4949791"/>
                  </a:ext>
                </a:extLst>
              </a:tr>
              <a:tr h="800881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u="none" strike="noStrike">
                          <a:effectLst/>
                        </a:rPr>
                        <a:t>Kassastand 31.12.2024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800" u="none" strike="noStrike">
                          <a:effectLst/>
                        </a:rPr>
                        <a:t>5 689,99</a:t>
                      </a:r>
                      <a:endParaRPr lang="de-AT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5709558"/>
                  </a:ext>
                </a:extLst>
              </a:tr>
              <a:tr h="800881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b="1" u="none" strike="noStrike" dirty="0">
                          <a:effectLst/>
                        </a:rPr>
                        <a:t>Verlust 2024</a:t>
                      </a:r>
                      <a:endParaRPr lang="de-AT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-6 375,35</a:t>
                      </a:r>
                      <a:endParaRPr lang="de-AT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1604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47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FC234-0F2F-BABA-EAFF-5D4950C7D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49BEB3-566F-0FF7-167D-179BDE48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Kassabericht 2024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0E1BD358-F518-782E-C584-1C8F8407C5C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556792"/>
          <a:ext cx="8280920" cy="5112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8262">
                  <a:extLst>
                    <a:ext uri="{9D8B030D-6E8A-4147-A177-3AD203B41FA5}">
                      <a16:colId xmlns:a16="http://schemas.microsoft.com/office/drawing/2014/main" val="3440547179"/>
                    </a:ext>
                  </a:extLst>
                </a:gridCol>
                <a:gridCol w="2002658">
                  <a:extLst>
                    <a:ext uri="{9D8B030D-6E8A-4147-A177-3AD203B41FA5}">
                      <a16:colId xmlns:a16="http://schemas.microsoft.com/office/drawing/2014/main" val="3034308491"/>
                    </a:ext>
                  </a:extLst>
                </a:gridCol>
              </a:tblGrid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b="1" u="none" strike="noStrike" dirty="0">
                          <a:effectLst/>
                        </a:rPr>
                        <a:t>Einnahmen 2024</a:t>
                      </a:r>
                      <a:endParaRPr lang="de-AT" sz="24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u="none" strike="noStrike">
                          <a:effectLst/>
                        </a:rPr>
                        <a:t> </a:t>
                      </a:r>
                      <a:endParaRPr lang="de-A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2800303230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Mitgliedsbeiträge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9 350,00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1726473511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Sponsoren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18 000,00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2315981194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Unterstützung Land OÖ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1 000,00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2015681292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Unterstützung Stadt Vöcklabruck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1 438,00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737099292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Unterstützung Stadt Attnang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2 119,00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3818783210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Unterstützung ASKÖ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2 545,00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2833418746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Ergebnis </a:t>
                      </a:r>
                      <a:r>
                        <a:rPr lang="de-AT" sz="2400" u="none" strike="noStrike" dirty="0">
                          <a:effectLst/>
                        </a:rPr>
                        <a:t>Veranstaltungen</a:t>
                      </a:r>
                      <a:endParaRPr lang="de-AT" sz="24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7 800,00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1641118422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Zeitnehmung und Auswertung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1 420,00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1896761300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Kostenanteile Athleten Vereinsutensilien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3 534,00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1733439045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Kostenanteile Athleten Trainingslager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10 414,90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3930258019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ctr"/>
                      <a:r>
                        <a:rPr lang="de-AT" sz="2400" u="none" strike="noStrike">
                          <a:effectLst/>
                        </a:rPr>
                        <a:t>Sonstige Erträge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2400" u="none" strike="noStrike">
                          <a:effectLst/>
                        </a:rPr>
                        <a:t>294,56</a:t>
                      </a:r>
                      <a:endParaRPr lang="de-AT" sz="24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ctr"/>
                </a:tc>
                <a:extLst>
                  <a:ext uri="{0D108BD9-81ED-4DB2-BD59-A6C34878D82A}">
                    <a16:rowId xmlns:a16="http://schemas.microsoft.com/office/drawing/2014/main" val="3194589259"/>
                  </a:ext>
                </a:extLst>
              </a:tr>
              <a:tr h="393274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 Einnahmen</a:t>
                      </a:r>
                    </a:p>
                  </a:txBody>
                  <a:tcPr marL="6695" marR="6695" marT="6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2400" b="1" u="none" strike="noStrike" dirty="0">
                          <a:effectLst/>
                        </a:rPr>
                        <a:t>57915,46</a:t>
                      </a:r>
                      <a:endParaRPr lang="de-A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5" marR="6695" marT="6695" marB="0" anchor="b"/>
                </a:tc>
                <a:extLst>
                  <a:ext uri="{0D108BD9-81ED-4DB2-BD59-A6C34878D82A}">
                    <a16:rowId xmlns:a16="http://schemas.microsoft.com/office/drawing/2014/main" val="359099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46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873CD1-463F-35C4-A379-94C582C3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Kassabericht 2024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93F2642-D7B9-5F92-C3D8-7E1DB2EACB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03648" y="1196752"/>
          <a:ext cx="5544616" cy="5832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9558">
                  <a:extLst>
                    <a:ext uri="{9D8B030D-6E8A-4147-A177-3AD203B41FA5}">
                      <a16:colId xmlns:a16="http://schemas.microsoft.com/office/drawing/2014/main" val="725161262"/>
                    </a:ext>
                  </a:extLst>
                </a:gridCol>
                <a:gridCol w="1045058">
                  <a:extLst>
                    <a:ext uri="{9D8B030D-6E8A-4147-A177-3AD203B41FA5}">
                      <a16:colId xmlns:a16="http://schemas.microsoft.com/office/drawing/2014/main" val="1661808901"/>
                    </a:ext>
                  </a:extLst>
                </a:gridCol>
              </a:tblGrid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b="1" u="none" strike="noStrike" dirty="0">
                          <a:effectLst/>
                        </a:rPr>
                        <a:t>Aufwände 2024</a:t>
                      </a:r>
                      <a:endParaRPr lang="de-AT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600" u="none" strike="noStrike">
                          <a:effectLst/>
                        </a:rPr>
                        <a:t> </a:t>
                      </a:r>
                      <a:endParaRPr lang="de-A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b"/>
                </a:tc>
                <a:extLst>
                  <a:ext uri="{0D108BD9-81ED-4DB2-BD59-A6C34878D82A}">
                    <a16:rowId xmlns:a16="http://schemas.microsoft.com/office/drawing/2014/main" val="3170640505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Meisterschaften</a:t>
                      </a:r>
                      <a:endParaRPr lang="de-AT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4 912,19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3194586661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Sonstige Wettkämpfe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1 201,00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1576367888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Trainingslager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17 658,10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2787401438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Mitgliedsbeiträge an Verbände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2 500,00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2039960240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Trainerentschädigung inkl. Fahrtkostenersatz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10 441,08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1384493776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Aufwandsentschädigung Athleten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4 835,00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2705969404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Trainingsstätten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1 945,00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3342768884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Vereinsbus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3 658,63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4240681218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Volkslauf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3 186,06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1024392820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Vereinsutensilien-Dreß usw.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7 021,08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21218593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Sportgeräte inkl. Zeitnehmung Auswertung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1 538,03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2438677734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Sonstiger Aufwand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565,06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3016441519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Büromaterial und Fachzeitschriften usw.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268,29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3556833764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IT-Kosten (Homepage, Datenbank usw.)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386,89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1352332711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Versicherungen Unfall, Haftpflicht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160,63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1721472907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Bankspesen, KEST, usw.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409,77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212950191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Arzt, Massage, Laktattest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209,16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3191095570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Kosten Jahreshauptversammlung</a:t>
                      </a:r>
                      <a:endParaRPr lang="de-AT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2 230,44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1624697604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Geschenke und sonst. Bewirtungen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u="none" strike="noStrike">
                          <a:effectLst/>
                        </a:rPr>
                        <a:t>1 164,40</a:t>
                      </a:r>
                      <a:endParaRPr lang="de-AT" sz="1600" b="0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543008054"/>
                  </a:ext>
                </a:extLst>
              </a:tr>
              <a:tr h="256324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>
                          <a:effectLst/>
                        </a:rPr>
                        <a:t>Summe Aufwand</a:t>
                      </a:r>
                      <a:endParaRPr lang="de-AT" sz="1600" b="1" i="0" u="none" strike="noStrike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1600" b="1" u="none" strike="noStrike" dirty="0">
                          <a:effectLst/>
                        </a:rPr>
                        <a:t>64 290,81</a:t>
                      </a:r>
                      <a:endParaRPr lang="de-AT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2749687291"/>
                  </a:ext>
                </a:extLst>
              </a:tr>
              <a:tr h="44984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von diesen Aufwendungen sind noch Eur 8085 offen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u="none" strike="noStrike" dirty="0">
                          <a:effectLst/>
                        </a:rPr>
                        <a:t> </a:t>
                      </a:r>
                      <a:endParaRPr lang="de-AT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70" marR="7070" marT="7070" marB="0" anchor="ctr"/>
                </a:tc>
                <a:extLst>
                  <a:ext uri="{0D108BD9-81ED-4DB2-BD59-A6C34878D82A}">
                    <a16:rowId xmlns:a16="http://schemas.microsoft.com/office/drawing/2014/main" val="176694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1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5. Bericht der</a:t>
            </a:r>
            <a:br>
              <a:rPr lang="de-DE" dirty="0"/>
            </a:br>
            <a:r>
              <a:rPr lang="de-DE" dirty="0"/>
              <a:t>sportliche Leiterin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Martina Bruneder-Winter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3215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Erfolgsbericht 2024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7FDB617-3884-4B33-967B-9F328B7B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45.(33.)Platz Österreichischer Cup (169 Klubs)</a:t>
            </a:r>
          </a:p>
          <a:p>
            <a:r>
              <a:rPr lang="de-DE" dirty="0"/>
              <a:t>19.(11.)Platz Österreichischer </a:t>
            </a:r>
            <a:r>
              <a:rPr lang="de-DE" dirty="0" err="1"/>
              <a:t>Laufcup</a:t>
            </a:r>
            <a:r>
              <a:rPr lang="de-DE" dirty="0"/>
              <a:t>  (137 Klubs)</a:t>
            </a:r>
          </a:p>
          <a:p>
            <a:r>
              <a:rPr lang="de-DE" dirty="0"/>
              <a:t>5.(1.)Platz Österreichischer </a:t>
            </a:r>
            <a:r>
              <a:rPr lang="de-DE" dirty="0" err="1"/>
              <a:t>Laufcup</a:t>
            </a:r>
            <a:r>
              <a:rPr lang="de-DE" dirty="0"/>
              <a:t> U16 weibl.</a:t>
            </a:r>
          </a:p>
          <a:p>
            <a:r>
              <a:rPr lang="de-DE" dirty="0"/>
              <a:t>16.(31.)Platz Österreichischer </a:t>
            </a:r>
            <a:r>
              <a:rPr lang="de-DE" dirty="0" err="1"/>
              <a:t>Masterscup</a:t>
            </a:r>
            <a:r>
              <a:rPr lang="de-DE" dirty="0"/>
              <a:t> (184 Klubs)</a:t>
            </a:r>
          </a:p>
          <a:p>
            <a:r>
              <a:rPr lang="de-DE" dirty="0"/>
              <a:t>5.(6.)Platz Oberösterreichischer Cup (42 Klubs)</a:t>
            </a:r>
          </a:p>
        </p:txBody>
      </p:sp>
    </p:spTree>
    <p:extLst>
      <p:ext uri="{BB962C8B-B14F-4D97-AF65-F5344CB8AC3E}">
        <p14:creationId xmlns:p14="http://schemas.microsoft.com/office/powerpoint/2010/main" val="49966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8EF2CED-6D28-5173-626C-014D2715A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 der </a:t>
            </a:r>
            <a:r>
              <a:rPr lang="de-DE" b="1" dirty="0"/>
              <a:t>OÖ</a:t>
            </a:r>
            <a:r>
              <a:rPr lang="de-DE" dirty="0"/>
              <a:t>-Wertung um einen Platz verbessert</a:t>
            </a:r>
          </a:p>
          <a:p>
            <a:pPr marL="0" indent="0">
              <a:buNone/>
            </a:pPr>
            <a:r>
              <a:rPr lang="de-DE" dirty="0"/>
              <a:t>-&gt; Ziel erreicht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mehr Punkte gemacht, auch im Laufbereich   fünftbester Verein in OÖ</a:t>
            </a:r>
          </a:p>
          <a:p>
            <a:r>
              <a:rPr lang="de-DE" dirty="0"/>
              <a:t>In den </a:t>
            </a:r>
            <a:r>
              <a:rPr lang="de-DE" b="1" dirty="0"/>
              <a:t>Ö</a:t>
            </a:r>
            <a:r>
              <a:rPr lang="de-DE" dirty="0"/>
              <a:t>-Wertungen verschlechtert (außer Masters) und auch weniger Punkte gemacht</a:t>
            </a:r>
          </a:p>
          <a:p>
            <a:endParaRPr lang="de-DE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610DD4-1492-F2FA-2F7D-142CF1EF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Erfolgsbericht 2024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024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EB3286A-9E3A-3592-3DC0-B058F8E24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Viele Mitglieder bleiben im Verein (aktiv, Trainer, Helfer) - trotz anderen Freizeitangeboten, Schulwechsel, Einstieg ins Berufsleben</a:t>
            </a:r>
          </a:p>
          <a:p>
            <a:r>
              <a:rPr lang="de-DE" dirty="0"/>
              <a:t>Unsere </a:t>
            </a:r>
            <a:r>
              <a:rPr lang="de-DE" dirty="0" err="1"/>
              <a:t>Athlet:innen</a:t>
            </a:r>
            <a:r>
              <a:rPr lang="de-DE" dirty="0"/>
              <a:t> sind Hobbysportler, keine Profis (die davon leben können)</a:t>
            </a:r>
          </a:p>
          <a:p>
            <a:r>
              <a:rPr lang="de-DE" dirty="0"/>
              <a:t>Ein Großteil der </a:t>
            </a:r>
            <a:r>
              <a:rPr lang="de-DE" dirty="0" err="1"/>
              <a:t>Athlet:innen</a:t>
            </a:r>
            <a:r>
              <a:rPr lang="de-DE" dirty="0"/>
              <a:t> kommt nicht um zu </a:t>
            </a:r>
            <a:r>
              <a:rPr lang="de-DE" dirty="0" err="1"/>
              <a:t>wettkämpfen</a:t>
            </a:r>
            <a:r>
              <a:rPr lang="de-DE" dirty="0"/>
              <a:t>, sondern Spaß, Freude an der Bewegung, Freundschaften,…</a:t>
            </a:r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F4E44D-EF12-518D-67A7-041F6931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Erfolgsbericht 2024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790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A6AF103-E339-20ED-C22A-7063BB557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Sprung von OÖM zu ÖM schaffen</a:t>
            </a:r>
          </a:p>
          <a:p>
            <a:r>
              <a:rPr lang="de-DE" dirty="0"/>
              <a:t>Mehr </a:t>
            </a:r>
            <a:r>
              <a:rPr lang="de-DE" dirty="0" err="1"/>
              <a:t>Athlet:innen</a:t>
            </a:r>
            <a:r>
              <a:rPr lang="de-DE" dirty="0"/>
              <a:t> starten bei Wettkämpfen</a:t>
            </a:r>
          </a:p>
          <a:p>
            <a:r>
              <a:rPr lang="de-DE" dirty="0"/>
              <a:t>Ihre Leistungen verbessern, damit Limits zur Teilnahme an ÖM geschafft werden</a:t>
            </a:r>
          </a:p>
          <a:p>
            <a:r>
              <a:rPr lang="de-DE" dirty="0"/>
              <a:t>Neues Trainerteam: Hans </a:t>
            </a:r>
            <a:r>
              <a:rPr lang="de-DE" dirty="0" err="1"/>
              <a:t>Dullinger</a:t>
            </a:r>
            <a:r>
              <a:rPr lang="de-DE" dirty="0"/>
              <a:t> und Hans </a:t>
            </a:r>
            <a:r>
              <a:rPr lang="de-DE" dirty="0" err="1"/>
              <a:t>Ryry</a:t>
            </a:r>
            <a:r>
              <a:rPr lang="de-DE" dirty="0"/>
              <a:t> unterstützen bei Sprung- und Wurfdisziplinen; Florian </a:t>
            </a:r>
            <a:r>
              <a:rPr lang="de-DE" dirty="0" err="1"/>
              <a:t>Pohn</a:t>
            </a:r>
            <a:r>
              <a:rPr lang="de-DE" dirty="0"/>
              <a:t> im Sprint</a:t>
            </a:r>
          </a:p>
          <a:p>
            <a:r>
              <a:rPr lang="de-DE" dirty="0"/>
              <a:t>UND unsere Stärke im Laufbereich erhalten</a:t>
            </a:r>
          </a:p>
          <a:p>
            <a:r>
              <a:rPr lang="de-DE" dirty="0"/>
              <a:t>Mehr und vielseitige Trainingsangebote ab U14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7C22B4-2A67-CC1E-CA67-A21CA9B4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Ausblick/Ziele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027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8F8456D-38F5-8B6F-FC9D-9E5B7DF0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Trainingszeitentabelle Bsp. November</a:t>
            </a:r>
            <a:endParaRPr lang="de-AT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F41A79-4046-AD13-E50A-66C8BECC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20" y="1152207"/>
            <a:ext cx="8487960" cy="4553585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59A3F2F-6A61-4ACA-A3A1-1CF7951F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80444"/>
            <a:ext cx="1882552" cy="45719"/>
          </a:xfrm>
        </p:spPr>
        <p:txBody>
          <a:bodyPr>
            <a:normAutofit fontScale="25000" lnSpcReduction="20000"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5208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Eröffnung und Begrüßung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Walter Regl</a:t>
            </a:r>
          </a:p>
        </p:txBody>
      </p:sp>
    </p:spTree>
    <p:extLst>
      <p:ext uri="{BB962C8B-B14F-4D97-AF65-F5344CB8AC3E}">
        <p14:creationId xmlns:p14="http://schemas.microsoft.com/office/powerpoint/2010/main" val="338028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EC9430-62C4-E0AA-7387-A29492ED0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de-DE" dirty="0"/>
              <a:t>Training 1x/Woche; ca. 60Kinder nehmen teil</a:t>
            </a:r>
          </a:p>
          <a:p>
            <a:r>
              <a:rPr lang="de-DE" dirty="0"/>
              <a:t>2 Gruppen: 7-13 Jahre</a:t>
            </a:r>
          </a:p>
          <a:p>
            <a:r>
              <a:rPr lang="de-DE" dirty="0"/>
              <a:t>für Talente ab 10 Jahre zweites Training/Woche</a:t>
            </a:r>
          </a:p>
          <a:p>
            <a:r>
              <a:rPr lang="de-DE" u="sng" dirty="0" err="1"/>
              <a:t>Kidscup</a:t>
            </a:r>
            <a:r>
              <a:rPr lang="de-DE" u="sng" dirty="0"/>
              <a:t> 2024</a:t>
            </a:r>
            <a:r>
              <a:rPr lang="de-DE" dirty="0"/>
              <a:t>:</a:t>
            </a:r>
          </a:p>
          <a:p>
            <a:r>
              <a:rPr lang="de-DE" dirty="0"/>
              <a:t>Für Kinder Jg. 2011 und jünger</a:t>
            </a:r>
          </a:p>
          <a:p>
            <a:r>
              <a:rPr lang="de-DE" dirty="0"/>
              <a:t>8x in der Wertung bei Bewerben</a:t>
            </a:r>
          </a:p>
          <a:p>
            <a:r>
              <a:rPr lang="de-DE" dirty="0"/>
              <a:t>Viele waren schon bei LM dabei</a:t>
            </a: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6565B2-172A-FCE9-7649-86F81327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Kindertraining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341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4" name="Picture 8" descr="jodl_4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8514"/>
            <a:ext cx="1500198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:\Projekte\LCAV\LCAV Jodl packaging Logo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092" y="1407807"/>
            <a:ext cx="4811817" cy="2021193"/>
          </a:xfrm>
          <a:prstGeom prst="rect">
            <a:avLst/>
          </a:prstGeom>
          <a:noFill/>
          <a:effectLst>
            <a:glow rad="1460500">
              <a:schemeClr val="bg1"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85800" y="3789041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300" b="1" dirty="0">
                <a:solidFill>
                  <a:schemeClr val="accent1">
                    <a:lumMod val="75000"/>
                  </a:schemeClr>
                </a:solidFill>
              </a:rPr>
              <a:t>Ehrungen KIDS-Cup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0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C74B0E3-8E29-8283-E6D1-92964C99E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de-DE"/>
              <a:t>Sophie Gabriel</a:t>
            </a:r>
          </a:p>
          <a:p>
            <a:r>
              <a:rPr lang="de-DE"/>
              <a:t>Ella </a:t>
            </a:r>
            <a:r>
              <a:rPr lang="de-DE" err="1"/>
              <a:t>Roither</a:t>
            </a:r>
            <a:endParaRPr lang="de-DE"/>
          </a:p>
          <a:p>
            <a:r>
              <a:rPr lang="de-DE"/>
              <a:t>Lea Wenger</a:t>
            </a:r>
            <a:br>
              <a:rPr lang="de-AT"/>
            </a:br>
            <a:endParaRPr lang="de-AT" dirty="0"/>
          </a:p>
        </p:txBody>
      </p:sp>
      <p:pic>
        <p:nvPicPr>
          <p:cNvPr id="23" name="Inhaltsplatzhalter 22">
            <a:extLst>
              <a:ext uri="{FF2B5EF4-FFF2-40B4-BE49-F238E27FC236}">
                <a16:creationId xmlns:a16="http://schemas.microsoft.com/office/drawing/2014/main" id="{F6D30450-882E-6C02-28E6-10AD29E56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150" r="1" b="39218"/>
          <a:stretch/>
        </p:blipFill>
        <p:spPr>
          <a:xfrm>
            <a:off x="4648200" y="1600200"/>
            <a:ext cx="4038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882917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B6A5981-2BF5-2C52-40A4-4E8A85B6F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54440"/>
            <a:ext cx="4191000" cy="5171724"/>
          </a:xfrm>
        </p:spPr>
        <p:txBody>
          <a:bodyPr/>
          <a:lstStyle/>
          <a:p>
            <a:r>
              <a:rPr lang="de-DE" dirty="0"/>
              <a:t>Julia Jahnel</a:t>
            </a:r>
          </a:p>
          <a:p>
            <a:endParaRPr lang="de-AT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0DC0FF8-5F25-2CA3-9F8F-10288976F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54440"/>
            <a:ext cx="4038600" cy="5171723"/>
          </a:xfrm>
        </p:spPr>
        <p:txBody>
          <a:bodyPr/>
          <a:lstStyle/>
          <a:p>
            <a:r>
              <a:rPr lang="de-DE" dirty="0"/>
              <a:t>Felix Jahnel</a:t>
            </a:r>
          </a:p>
          <a:p>
            <a:endParaRPr lang="de-DE" dirty="0"/>
          </a:p>
          <a:p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9580349-CF8B-F010-FB20-56F70859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258" y="1556792"/>
            <a:ext cx="3649156" cy="4863781"/>
          </a:xfrm>
          <a:prstGeom prst="rect">
            <a:avLst/>
          </a:prstGeom>
        </p:spPr>
      </p:pic>
      <p:sp>
        <p:nvSpPr>
          <p:cNvPr id="2" name="AutoShape 2" descr="Bildvorschau">
            <a:extLst>
              <a:ext uri="{FF2B5EF4-FFF2-40B4-BE49-F238E27FC236}">
                <a16:creationId xmlns:a16="http://schemas.microsoft.com/office/drawing/2014/main" id="{B9500244-8881-0858-BDCB-6AD423E4A1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59560" y="320725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" name="AutoShape 4" descr="Bildvorschau">
            <a:extLst>
              <a:ext uri="{FF2B5EF4-FFF2-40B4-BE49-F238E27FC236}">
                <a16:creationId xmlns:a16="http://schemas.microsoft.com/office/drawing/2014/main" id="{EC2E13B0-8093-F379-E24B-D3AD26484D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6" descr="Bildvorschau">
            <a:extLst>
              <a:ext uri="{FF2B5EF4-FFF2-40B4-BE49-F238E27FC236}">
                <a16:creationId xmlns:a16="http://schemas.microsoft.com/office/drawing/2014/main" id="{9C1F317B-D018-687A-54F5-17DE16C1FC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6" name="Grafik 5" descr="Ein Bild, das draußen, Schuhwerk, Person, Himmel enthält.&#10;&#10;KI-generierte Inhalte können fehlerhaft sein.">
            <a:extLst>
              <a:ext uri="{FF2B5EF4-FFF2-40B4-BE49-F238E27FC236}">
                <a16:creationId xmlns:a16="http://schemas.microsoft.com/office/drawing/2014/main" id="{78C04C30-7049-CF2D-E61C-796734E35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6" t="22302" r="16214" b="22448"/>
          <a:stretch/>
        </p:blipFill>
        <p:spPr>
          <a:xfrm>
            <a:off x="457200" y="1772816"/>
            <a:ext cx="3759881" cy="42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3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05D43D-0277-898A-9DC7-C630330E4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3956248" cy="4929411"/>
          </a:xfrm>
        </p:spPr>
        <p:txBody>
          <a:bodyPr/>
          <a:lstStyle/>
          <a:p>
            <a:r>
              <a:rPr lang="de-DE" dirty="0"/>
              <a:t>Laura </a:t>
            </a:r>
            <a:r>
              <a:rPr lang="de-DE" dirty="0" err="1"/>
              <a:t>Hinterkörner</a:t>
            </a:r>
            <a:endParaRPr lang="de-DE" dirty="0"/>
          </a:p>
          <a:p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EE8C09-5806-721F-A670-18134E264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114800" cy="5073427"/>
          </a:xfrm>
        </p:spPr>
        <p:txBody>
          <a:bodyPr/>
          <a:lstStyle/>
          <a:p>
            <a:r>
              <a:rPr lang="de-DE" dirty="0"/>
              <a:t>Greta Forstinger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D9B693-1297-8EB0-263C-D2FD924F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630653"/>
            <a:ext cx="3612464" cy="44955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E24D65-0130-0532-5C1B-E29ABB674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627278"/>
            <a:ext cx="3816558" cy="45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6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4" name="Picture 8" descr="jodl_4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8514"/>
            <a:ext cx="1500198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:\Projekte\LCAV\LCAV Jodl packaging Logo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092" y="1407807"/>
            <a:ext cx="4811817" cy="2021193"/>
          </a:xfrm>
          <a:prstGeom prst="rect">
            <a:avLst/>
          </a:prstGeom>
          <a:noFill/>
          <a:effectLst>
            <a:glow rad="1460500">
              <a:schemeClr val="bg1"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85800" y="3789041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300" b="1" dirty="0">
                <a:solidFill>
                  <a:schemeClr val="accent1">
                    <a:lumMod val="75000"/>
                  </a:schemeClr>
                </a:solidFill>
              </a:rPr>
              <a:t>Sportliche Ehrungen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6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57A42F-696E-556C-C30A-919D42C2E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/>
              <a:t>Hannah Kirchweger: 1.Platz ÖM U18 Team 5km</a:t>
            </a:r>
          </a:p>
          <a:p>
            <a:r>
              <a:rPr lang="de-DE" sz="2800" dirty="0"/>
              <a:t>Wilma </a:t>
            </a:r>
            <a:r>
              <a:rPr lang="de-DE" sz="2800" dirty="0" err="1"/>
              <a:t>Humer</a:t>
            </a:r>
            <a:r>
              <a:rPr lang="de-DE" sz="2800" dirty="0"/>
              <a:t>: 1.Platz ÖM U18 Team 5km</a:t>
            </a:r>
          </a:p>
          <a:p>
            <a:r>
              <a:rPr lang="de-DE" sz="2800" dirty="0"/>
              <a:t>Elena Schindlauer: 1.Platz ÖM U18 Team 5km</a:t>
            </a:r>
          </a:p>
          <a:p>
            <a:r>
              <a:rPr lang="de-DE" sz="2800" dirty="0"/>
              <a:t>Lauren Lukas: 1.Platz ÖM U16 3x800m</a:t>
            </a:r>
          </a:p>
          <a:p>
            <a:r>
              <a:rPr lang="de-DE" sz="2800" dirty="0"/>
              <a:t>Anna </a:t>
            </a:r>
            <a:r>
              <a:rPr lang="de-DE" sz="2800" dirty="0" err="1"/>
              <a:t>Seyringer</a:t>
            </a:r>
            <a:r>
              <a:rPr lang="de-DE" sz="2800" dirty="0"/>
              <a:t>: 3. Platz ÖM U18 3x800m</a:t>
            </a:r>
          </a:p>
          <a:p>
            <a:r>
              <a:rPr lang="de-DE" sz="2800" dirty="0"/>
              <a:t>Hannah </a:t>
            </a:r>
            <a:r>
              <a:rPr lang="de-DE" sz="2800" dirty="0" err="1"/>
              <a:t>Bruneder</a:t>
            </a:r>
            <a:r>
              <a:rPr lang="de-DE" sz="2800" dirty="0"/>
              <a:t>: 3. Platz ÖM U18 3x800m</a:t>
            </a:r>
          </a:p>
          <a:p>
            <a:r>
              <a:rPr lang="de-DE" sz="2800" dirty="0"/>
              <a:t>Marlene Asanger: 2.Platz LM U18 Team Cross</a:t>
            </a:r>
          </a:p>
          <a:p>
            <a:r>
              <a:rPr lang="de-DE" sz="2800" dirty="0" err="1"/>
              <a:t>Eleena</a:t>
            </a:r>
            <a:r>
              <a:rPr lang="de-DE" sz="2800" dirty="0"/>
              <a:t> </a:t>
            </a:r>
            <a:r>
              <a:rPr lang="de-DE" sz="2800" dirty="0" err="1"/>
              <a:t>Jandrasits</a:t>
            </a:r>
            <a:r>
              <a:rPr lang="de-DE" sz="2800" dirty="0"/>
              <a:t>: 3. Platz LM U18 4x100m</a:t>
            </a:r>
          </a:p>
          <a:p>
            <a:r>
              <a:rPr lang="de-DE" sz="2800" dirty="0"/>
              <a:t>Leni Schweitzer: 3. Platz LM U18 4x100m</a:t>
            </a:r>
            <a:endParaRPr lang="de-AT" sz="2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B8C40C-0602-BF59-AD94-596CEFD0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93206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4C67C5-E509-5A10-591E-273B28D1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Linus Wagner: 5.Platz ÖM U16 1000m</a:t>
            </a:r>
          </a:p>
          <a:p>
            <a:r>
              <a:rPr lang="de-DE" dirty="0"/>
              <a:t>Simon Kirchweger: 2.Platz LM U18 400m</a:t>
            </a:r>
          </a:p>
          <a:p>
            <a:r>
              <a:rPr lang="de-DE" dirty="0"/>
              <a:t>Laurenz </a:t>
            </a:r>
            <a:r>
              <a:rPr lang="de-DE" dirty="0" err="1"/>
              <a:t>Köbrunner</a:t>
            </a:r>
            <a:r>
              <a:rPr lang="de-DE" dirty="0"/>
              <a:t>: 3.Platz LM U18 400m</a:t>
            </a:r>
          </a:p>
          <a:p>
            <a:r>
              <a:rPr lang="de-DE" dirty="0"/>
              <a:t>Samuel Knoll: 2.Platz LM U16 Team Cross</a:t>
            </a:r>
          </a:p>
          <a:p>
            <a:r>
              <a:rPr lang="de-DE" dirty="0"/>
              <a:t>Niklas Knoll: 2.Platz LM U18 Team Berglauf</a:t>
            </a:r>
          </a:p>
          <a:p>
            <a:r>
              <a:rPr lang="de-DE" dirty="0"/>
              <a:t>Martin Lehner: 2.Platz LM U20 10km Straße</a:t>
            </a:r>
          </a:p>
          <a:p>
            <a:r>
              <a:rPr lang="de-DE" dirty="0" err="1"/>
              <a:t>Tröscher</a:t>
            </a:r>
            <a:r>
              <a:rPr lang="de-DE" dirty="0"/>
              <a:t> Patrick: 1.Platz LM M35 Marathon</a:t>
            </a:r>
          </a:p>
          <a:p>
            <a:r>
              <a:rPr lang="de-DE" dirty="0"/>
              <a:t>Fellner David:2.Platz LM U23 Halbmarathon</a:t>
            </a:r>
          </a:p>
          <a:p>
            <a:r>
              <a:rPr lang="de-DE" dirty="0"/>
              <a:t>Rosner Christoph: 2.Platz LM Team Halbmarathon</a:t>
            </a:r>
          </a:p>
          <a:p>
            <a:r>
              <a:rPr lang="de-DE" dirty="0" err="1"/>
              <a:t>Roither</a:t>
            </a:r>
            <a:r>
              <a:rPr lang="de-DE" dirty="0"/>
              <a:t> Florian: 1.Platz LM M40 10000m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E3C8A3-DE5F-FF54-86A8-AF637C62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0629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9AA24F5-DF07-3EAF-80DC-042FF42A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Max </a:t>
            </a:r>
            <a:r>
              <a:rPr lang="de-DE" sz="2800" dirty="0" err="1"/>
              <a:t>Scheichl</a:t>
            </a:r>
            <a:r>
              <a:rPr lang="de-DE" sz="2800" dirty="0"/>
              <a:t>: 1.Platz LM U14 Cross Team</a:t>
            </a:r>
            <a:endParaRPr lang="de-AT" sz="2800" dirty="0"/>
          </a:p>
          <a:p>
            <a:r>
              <a:rPr lang="de-AT" sz="2800" dirty="0"/>
              <a:t>Emil </a:t>
            </a:r>
            <a:r>
              <a:rPr lang="de-AT" sz="2800" dirty="0" err="1"/>
              <a:t>Roither</a:t>
            </a:r>
            <a:r>
              <a:rPr lang="de-AT" sz="2800" dirty="0"/>
              <a:t>:</a:t>
            </a:r>
            <a:r>
              <a:rPr lang="de-DE" sz="2800" dirty="0"/>
              <a:t> 1.Platz LM U14 Cross Team</a:t>
            </a:r>
          </a:p>
          <a:p>
            <a:r>
              <a:rPr lang="de-DE" sz="2800" dirty="0"/>
              <a:t>Wenger Felix: 2.Platz LM U16 3x1000m</a:t>
            </a:r>
          </a:p>
          <a:p>
            <a:r>
              <a:rPr lang="de-DE" sz="2800" dirty="0"/>
              <a:t>Valerie Aschenberger: 2.Platz LM U14 Cross Team</a:t>
            </a:r>
          </a:p>
          <a:p>
            <a:r>
              <a:rPr lang="de-DE" sz="2800" dirty="0"/>
              <a:t>Lilly Schweitzer: 2.Platz LM U14 Cross Team</a:t>
            </a:r>
          </a:p>
          <a:p>
            <a:r>
              <a:rPr lang="de-DE" sz="2800" dirty="0"/>
              <a:t>Marie Fischer: 2.Platz LM U14 Cross Team</a:t>
            </a:r>
          </a:p>
          <a:p>
            <a:r>
              <a:rPr lang="de-DE" sz="2800" dirty="0"/>
              <a:t>Josephine Maringer: 3.Platz LM U16 4x100m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2B5ED9-98EE-F4ED-CF81-F1E90534C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4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2875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2236461-E26B-EAE0-7911-2F09F4A7B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/>
              <a:t>Elias Lukas: 1.Platz ÖM U18 Berglauf</a:t>
            </a:r>
          </a:p>
          <a:p>
            <a:r>
              <a:rPr lang="de-DE" sz="2800" dirty="0"/>
              <a:t>Amelie Muss: 2.Platz ÖM Team Berglauf</a:t>
            </a:r>
          </a:p>
          <a:p>
            <a:r>
              <a:rPr lang="de-DE" sz="2800" dirty="0"/>
              <a:t>Katharina Steiner: 6.Platz ÖM Halbmarathon</a:t>
            </a:r>
          </a:p>
          <a:p>
            <a:r>
              <a:rPr lang="de-DE" sz="2800" dirty="0"/>
              <a:t>Sabine </a:t>
            </a:r>
            <a:r>
              <a:rPr lang="de-DE" sz="2800" dirty="0" err="1"/>
              <a:t>Schnölzer</a:t>
            </a:r>
            <a:r>
              <a:rPr lang="de-DE" sz="2800" dirty="0"/>
              <a:t>: 2.Platz ÖM W35 Marathon</a:t>
            </a:r>
          </a:p>
          <a:p>
            <a:r>
              <a:rPr lang="de-DE" sz="2800" dirty="0"/>
              <a:t>Sarah Oberndorfer: 2.Platz LM 800m Halle</a:t>
            </a:r>
          </a:p>
          <a:p>
            <a:r>
              <a:rPr lang="de-DE" sz="2800" dirty="0"/>
              <a:t>Gehmayr Elena: 1.Platz LM Team Halbmarathon</a:t>
            </a:r>
          </a:p>
          <a:p>
            <a:r>
              <a:rPr lang="de-DE" sz="2800" dirty="0"/>
              <a:t>Müller Lisa: 1.Platz LM Team 10km Straße</a:t>
            </a:r>
          </a:p>
          <a:p>
            <a:r>
              <a:rPr lang="de-DE" sz="2800" dirty="0"/>
              <a:t>Sebastian Pichler: 1.Platz ÖM M40 Bergmarathon</a:t>
            </a:r>
          </a:p>
          <a:p>
            <a:r>
              <a:rPr lang="de-DE" sz="2800" dirty="0"/>
              <a:t>Gerold Oberndorfer: 1.Platz ÖM M50 1500m Halle</a:t>
            </a:r>
          </a:p>
          <a:p>
            <a:r>
              <a:rPr lang="de-DE" sz="2800" dirty="0"/>
              <a:t>Josef </a:t>
            </a:r>
            <a:r>
              <a:rPr lang="de-DE" sz="2800" dirty="0" err="1"/>
              <a:t>Dißlbacher</a:t>
            </a:r>
            <a:r>
              <a:rPr lang="de-DE" sz="2800" dirty="0"/>
              <a:t>: 1.Platz ÖM M55 1500m Halle</a:t>
            </a:r>
          </a:p>
          <a:p>
            <a:r>
              <a:rPr lang="de-DE" sz="2800" dirty="0"/>
              <a:t>Hans Weber: 1.Platz ÖM M85 Berglauf</a:t>
            </a:r>
          </a:p>
          <a:p>
            <a:endParaRPr lang="de-AT" sz="2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EBA192-C2D3-E324-14C9-A4E9BE64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3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8907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4380" y="1134666"/>
            <a:ext cx="8363272" cy="56067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Eröffnung und Begrüßung </a:t>
            </a:r>
          </a:p>
          <a:p>
            <a:pPr marL="514350" indent="-514350">
              <a:buFont typeface="+mj-lt"/>
              <a:buAutoNum type="arabicPeriod"/>
            </a:pPr>
            <a:endParaRPr lang="de-DE" sz="4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Bericht des Obmanns</a:t>
            </a:r>
          </a:p>
          <a:p>
            <a:pPr marL="514350" indent="-514350">
              <a:buFont typeface="+mj-lt"/>
              <a:buAutoNum type="arabicPeriod"/>
            </a:pPr>
            <a:endParaRPr lang="de-DE" sz="8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Anträge des Vorstands an die Jahreshauptversammlung</a:t>
            </a:r>
          </a:p>
          <a:p>
            <a:pPr marL="514350" indent="-514350">
              <a:buFont typeface="+mj-lt"/>
              <a:buAutoNum type="arabicPeriod"/>
            </a:pPr>
            <a:endParaRPr lang="de-DE" sz="8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Bericht der </a:t>
            </a:r>
            <a:r>
              <a:rPr lang="de-DE" sz="2400" b="1" dirty="0" err="1"/>
              <a:t>Kassierin</a:t>
            </a:r>
            <a:r>
              <a:rPr lang="de-DE" sz="2400" b="1" dirty="0"/>
              <a:t>; Bericht Kassaprüfung</a:t>
            </a:r>
          </a:p>
          <a:p>
            <a:pPr marL="514350" indent="-514350">
              <a:buFont typeface="+mj-lt"/>
              <a:buAutoNum type="arabicPeriod"/>
            </a:pPr>
            <a:endParaRPr lang="de-DE" sz="8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/>
              <a:t>Bericht </a:t>
            </a:r>
            <a:r>
              <a:rPr lang="de-DE" sz="2400" b="1" dirty="0"/>
              <a:t>sportliche Leitung, Ehrungen, Kids Cup Siegerehrung</a:t>
            </a:r>
          </a:p>
          <a:p>
            <a:pPr marL="514350" indent="-514350">
              <a:buFont typeface="+mj-lt"/>
              <a:buAutoNum type="arabicPeriod"/>
            </a:pPr>
            <a:endParaRPr lang="de-DE" sz="8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Fotoshow</a:t>
            </a:r>
          </a:p>
          <a:p>
            <a:pPr marL="514350" indent="-514350">
              <a:buFont typeface="+mj-lt"/>
              <a:buAutoNum type="arabicPeriod"/>
            </a:pPr>
            <a:endParaRPr lang="de-DE" sz="8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Berichte Veranstaltungen 2024, 2025</a:t>
            </a:r>
          </a:p>
          <a:p>
            <a:pPr marL="514350" indent="-514350">
              <a:buFont typeface="+mj-lt"/>
              <a:buAutoNum type="arabicPeriod"/>
            </a:pPr>
            <a:endParaRPr lang="de-DE" sz="8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Volkslaufcup 2024, 2025</a:t>
            </a:r>
          </a:p>
          <a:p>
            <a:pPr marL="514350" indent="-514350">
              <a:buFont typeface="+mj-lt"/>
              <a:buAutoNum type="arabicPeriod"/>
            </a:pPr>
            <a:endParaRPr lang="de-DE" sz="800" b="1" dirty="0"/>
          </a:p>
          <a:p>
            <a:pPr marL="514350" indent="-514350">
              <a:buFont typeface="+mj-lt"/>
              <a:buAutoNum type="arabicPeriod"/>
            </a:pPr>
            <a:r>
              <a:rPr lang="de-DE" sz="2400" b="1" dirty="0"/>
              <a:t>Allfälliges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Tagesordnung</a:t>
            </a:r>
          </a:p>
        </p:txBody>
      </p:sp>
    </p:spTree>
    <p:extLst>
      <p:ext uri="{BB962C8B-B14F-4D97-AF65-F5344CB8AC3E}">
        <p14:creationId xmlns:p14="http://schemas.microsoft.com/office/powerpoint/2010/main" val="274145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0E9FC1-0BE0-04B3-17EB-C27ECA81D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Alois Fink: 1.Platz WM M75 Berglauf</a:t>
            </a:r>
          </a:p>
          <a:p>
            <a:r>
              <a:rPr lang="de-DE" dirty="0"/>
              <a:t>Lisa Oberndorfer: 1.Platz ÖM 10000m</a:t>
            </a:r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D69B7A4-E14E-9C3B-801E-4DBCBAA2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 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3896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D60FB-C43D-FB42-48DA-5952EFB8D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D63790-3A1F-7BBD-1C6F-1FB1609F8128}"/>
              </a:ext>
            </a:extLst>
          </p:cNvPr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4" name="Picture 8" descr="jodl_4C">
            <a:extLst>
              <a:ext uri="{FF2B5EF4-FFF2-40B4-BE49-F238E27FC236}">
                <a16:creationId xmlns:a16="http://schemas.microsoft.com/office/drawing/2014/main" id="{211FEDCB-361A-49E9-B15A-B97648B99C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8514"/>
            <a:ext cx="1500198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:\Projekte\LCAV\LCAV Jodl packaging Logo0.png">
            <a:extLst>
              <a:ext uri="{FF2B5EF4-FFF2-40B4-BE49-F238E27FC236}">
                <a16:creationId xmlns:a16="http://schemas.microsoft.com/office/drawing/2014/main" id="{00C047D3-7719-1F31-872A-69257AE0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092" y="1407807"/>
            <a:ext cx="4811817" cy="2021193"/>
          </a:xfrm>
          <a:prstGeom prst="rect">
            <a:avLst/>
          </a:prstGeom>
          <a:noFill/>
          <a:effectLst>
            <a:glow rad="1460500">
              <a:schemeClr val="bg1"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3501592-2F0A-3ACD-F14E-D63A03BD7547}"/>
              </a:ext>
            </a:extLst>
          </p:cNvPr>
          <p:cNvSpPr txBox="1">
            <a:spLocks/>
          </p:cNvSpPr>
          <p:nvPr/>
        </p:nvSpPr>
        <p:spPr>
          <a:xfrm>
            <a:off x="685800" y="3789041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300" b="1" dirty="0" err="1">
                <a:solidFill>
                  <a:schemeClr val="accent1">
                    <a:lumMod val="75000"/>
                  </a:schemeClr>
                </a:solidFill>
              </a:rPr>
              <a:t>Trainer:innen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53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724D19A-D440-8C80-C97E-7131A1FE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Trainer:innen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CB82DE-6E63-A8AB-E234-E7134D90C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Astecker</a:t>
            </a:r>
            <a:r>
              <a:rPr lang="de-DE" dirty="0"/>
              <a:t> Angelika</a:t>
            </a:r>
          </a:p>
          <a:p>
            <a:r>
              <a:rPr lang="de-DE" dirty="0"/>
              <a:t>Bruneder-Winter Martina</a:t>
            </a:r>
          </a:p>
          <a:p>
            <a:r>
              <a:rPr lang="de-DE" dirty="0" err="1"/>
              <a:t>Dambauer</a:t>
            </a:r>
            <a:r>
              <a:rPr lang="de-DE" dirty="0"/>
              <a:t> Monika</a:t>
            </a:r>
          </a:p>
          <a:p>
            <a:r>
              <a:rPr lang="de-DE" dirty="0" err="1"/>
              <a:t>Dullinger</a:t>
            </a:r>
            <a:r>
              <a:rPr lang="de-DE" dirty="0"/>
              <a:t> Hans</a:t>
            </a:r>
          </a:p>
          <a:p>
            <a:r>
              <a:rPr lang="de-DE" dirty="0"/>
              <a:t>Feichtinger Sarah</a:t>
            </a:r>
          </a:p>
          <a:p>
            <a:r>
              <a:rPr lang="de-DE" dirty="0"/>
              <a:t>Hiller Peter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DFBEA30-9E30-AF12-AC2D-DC1E8F16B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>
            <a:normAutofit/>
          </a:bodyPr>
          <a:lstStyle/>
          <a:p>
            <a:r>
              <a:rPr lang="de-DE" dirty="0"/>
              <a:t>Müller Lisa</a:t>
            </a:r>
            <a:endParaRPr lang="de-AT" dirty="0"/>
          </a:p>
          <a:p>
            <a:r>
              <a:rPr lang="de-DE" dirty="0"/>
              <a:t>Oberndorfer Gerold</a:t>
            </a:r>
          </a:p>
          <a:p>
            <a:r>
              <a:rPr lang="de-DE" dirty="0" err="1"/>
              <a:t>Pohn</a:t>
            </a:r>
            <a:r>
              <a:rPr lang="de-DE" dirty="0"/>
              <a:t> Florian</a:t>
            </a:r>
          </a:p>
          <a:p>
            <a:r>
              <a:rPr lang="de-DE" dirty="0" err="1"/>
              <a:t>Pohn</a:t>
            </a:r>
            <a:r>
              <a:rPr lang="de-DE" dirty="0"/>
              <a:t> Stefanie</a:t>
            </a:r>
          </a:p>
          <a:p>
            <a:r>
              <a:rPr lang="de-DE" dirty="0" err="1"/>
              <a:t>Ryzy</a:t>
            </a:r>
            <a:r>
              <a:rPr lang="de-DE" dirty="0"/>
              <a:t> Hans</a:t>
            </a:r>
          </a:p>
          <a:p>
            <a:r>
              <a:rPr lang="de-DE" dirty="0"/>
              <a:t>Schindlauer Christian</a:t>
            </a:r>
          </a:p>
          <a:p>
            <a:r>
              <a:rPr lang="de-DE" dirty="0"/>
              <a:t>Wagner </a:t>
            </a:r>
            <a:r>
              <a:rPr lang="de-DE" dirty="0" err="1"/>
              <a:t>Kaat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8840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96944" cy="2259683"/>
          </a:xfrm>
        </p:spPr>
        <p:txBody>
          <a:bodyPr/>
          <a:lstStyle/>
          <a:p>
            <a:r>
              <a:rPr lang="de-DE" dirty="0"/>
              <a:t>7. Bericht Veranstaltungen 2024, 2025</a:t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1">
            <a:extLst>
              <a:ext uri="{FF2B5EF4-FFF2-40B4-BE49-F238E27FC236}">
                <a16:creationId xmlns:a16="http://schemas.microsoft.com/office/drawing/2014/main" id="{000B822A-5281-4D02-9E70-049C09F5F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de-AT" dirty="0"/>
              <a:t>Walter Regl</a:t>
            </a:r>
          </a:p>
        </p:txBody>
      </p:sp>
    </p:spTree>
    <p:extLst>
      <p:ext uri="{BB962C8B-B14F-4D97-AF65-F5344CB8AC3E}">
        <p14:creationId xmlns:p14="http://schemas.microsoft.com/office/powerpoint/2010/main" val="1260936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1835696" y="518514"/>
            <a:ext cx="5760640" cy="616152"/>
          </a:xfrm>
        </p:spPr>
        <p:txBody>
          <a:bodyPr/>
          <a:lstStyle/>
          <a:p>
            <a:r>
              <a:rPr lang="de-DE" dirty="0"/>
              <a:t>VERANSTALTUNGEN 23, 24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9D4F13A5-0209-47A0-B2A7-54E9DE42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41" y="1985004"/>
            <a:ext cx="8229600" cy="4525963"/>
          </a:xfrm>
        </p:spPr>
        <p:txBody>
          <a:bodyPr>
            <a:normAutofit/>
          </a:bodyPr>
          <a:lstStyle/>
          <a:p>
            <a:r>
              <a:rPr lang="de-DE" dirty="0"/>
              <a:t>Geld</a:t>
            </a:r>
            <a:br>
              <a:rPr lang="de-DE" dirty="0"/>
            </a:br>
            <a:endParaRPr lang="de-DE" dirty="0"/>
          </a:p>
          <a:p>
            <a:r>
              <a:rPr lang="de-DE" dirty="0"/>
              <a:t>Sichtbar bleiben in der Region, für Mitglieder und Sponsoren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Stellung des Vereins beim Verband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70C2BB0-5209-458D-8017-F5C27AA3924E}"/>
              </a:ext>
            </a:extLst>
          </p:cNvPr>
          <p:cNvSpPr txBox="1">
            <a:spLocks/>
          </p:cNvSpPr>
          <p:nvPr/>
        </p:nvSpPr>
        <p:spPr>
          <a:xfrm>
            <a:off x="323528" y="1107799"/>
            <a:ext cx="7581528" cy="881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dirty="0"/>
              <a:t>Warum Veranstaltungen?</a:t>
            </a:r>
          </a:p>
        </p:txBody>
      </p:sp>
    </p:spTree>
    <p:extLst>
      <p:ext uri="{BB962C8B-B14F-4D97-AF65-F5344CB8AC3E}">
        <p14:creationId xmlns:p14="http://schemas.microsoft.com/office/powerpoint/2010/main" val="304909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873CD1-463F-35C4-A379-94C582C3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Veranstaltungen 2024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4D302B-A3A2-4D15-9FCC-C93A6B15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313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Programm reduziert auf Stadion-veranstaltungen, aus personellen Gründen. Aber: die allermeisten Sponsoren hielten uns die Treue</a:t>
            </a:r>
          </a:p>
          <a:p>
            <a:r>
              <a:rPr lang="de-DE" dirty="0"/>
              <a:t>Vöcklabrucker 5000er mit Rahmenbewerben</a:t>
            </a:r>
            <a:br>
              <a:rPr lang="de-DE" dirty="0"/>
            </a:br>
            <a:r>
              <a:rPr lang="de-DE" sz="2800" dirty="0"/>
              <a:t>258 Einzelnennungen, 12 Staffeln.</a:t>
            </a:r>
            <a:br>
              <a:rPr lang="de-DE" sz="2800" dirty="0"/>
            </a:br>
            <a:r>
              <a:rPr lang="de-DE" sz="2800" dirty="0"/>
              <a:t>Erster Einsatz der zukünftigen Zeitnehmung, ausgeliehen vom OÖLV</a:t>
            </a:r>
          </a:p>
          <a:p>
            <a:r>
              <a:rPr lang="de-DE" dirty="0"/>
              <a:t>Kinderzehnkampf</a:t>
            </a:r>
            <a:br>
              <a:rPr lang="de-DE" dirty="0"/>
            </a:br>
            <a:r>
              <a:rPr lang="de-DE" sz="2800" dirty="0"/>
              <a:t>65 TeilnehmerInnen</a:t>
            </a:r>
            <a:br>
              <a:rPr lang="de-DE" sz="2800" dirty="0"/>
            </a:br>
            <a:r>
              <a:rPr lang="de-DE" sz="2800" dirty="0"/>
              <a:t>Der Kinderzehnkampf soll eine regionale Veranstaltung bleiben, vor allem für unseren Nachwuchs und als Werbung für unseren Verein</a:t>
            </a:r>
          </a:p>
          <a:p>
            <a:r>
              <a:rPr lang="de-DE" dirty="0"/>
              <a:t>LM 10.000m</a:t>
            </a:r>
            <a:br>
              <a:rPr lang="de-DE" dirty="0"/>
            </a:br>
            <a:r>
              <a:rPr lang="de-DE" sz="2800" dirty="0"/>
              <a:t>Wir sind kurzfristig eingesprungen als Veranstalter – auch das können wir</a:t>
            </a:r>
          </a:p>
        </p:txBody>
      </p:sp>
    </p:spTree>
    <p:extLst>
      <p:ext uri="{BB962C8B-B14F-4D97-AF65-F5344CB8AC3E}">
        <p14:creationId xmlns:p14="http://schemas.microsoft.com/office/powerpoint/2010/main" val="2548364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873CD1-463F-35C4-A379-94C582C3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Veranstaltungen 2025 (1)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4D302B-A3A2-4D15-9FCC-C93A6B15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31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Neues und wieder zurückgekehrtes. Helfer noch gesucht!</a:t>
            </a:r>
          </a:p>
          <a:p>
            <a:r>
              <a:rPr lang="de-DE" dirty="0"/>
              <a:t>03.05. – Attnanger Sparkassen Stadtlauf</a:t>
            </a:r>
            <a:br>
              <a:rPr lang="de-DE" dirty="0"/>
            </a:br>
            <a:r>
              <a:rPr lang="de-DE" sz="2800" dirty="0"/>
              <a:t>- Wir vergessen das „A“ nicht!</a:t>
            </a:r>
            <a:br>
              <a:rPr lang="de-DE" sz="2800" dirty="0"/>
            </a:br>
            <a:r>
              <a:rPr lang="de-DE" sz="2800" dirty="0"/>
              <a:t>- Konzept wie schon 2023</a:t>
            </a:r>
          </a:p>
          <a:p>
            <a:r>
              <a:rPr lang="de-DE" dirty="0"/>
              <a:t>07.06. – Vöcklabrucker Sparkassen Meeting</a:t>
            </a:r>
            <a:br>
              <a:rPr lang="de-DE" dirty="0"/>
            </a:br>
            <a:r>
              <a:rPr lang="de-DE" sz="2800" dirty="0"/>
              <a:t>- natürlich mit LM 5000m und U16 Langstaffeln</a:t>
            </a:r>
            <a:br>
              <a:rPr lang="de-DE" sz="2800" dirty="0"/>
            </a:br>
            <a:r>
              <a:rPr lang="de-DE" sz="2800" dirty="0"/>
              <a:t>- Rahmenprogramm Sprint / Sprung / Wurf für Nachwuchsathleten</a:t>
            </a:r>
            <a:br>
              <a:rPr lang="de-DE" sz="2800" dirty="0"/>
            </a:br>
            <a:r>
              <a:rPr lang="de-DE" sz="2800" dirty="0"/>
              <a:t>- (hoffentlich) stark besetzter 800m Lauf</a:t>
            </a:r>
          </a:p>
        </p:txBody>
      </p:sp>
    </p:spTree>
    <p:extLst>
      <p:ext uri="{BB962C8B-B14F-4D97-AF65-F5344CB8AC3E}">
        <p14:creationId xmlns:p14="http://schemas.microsoft.com/office/powerpoint/2010/main" val="1655176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873CD1-463F-35C4-A379-94C582C3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Veranstaltungen 2025 (2)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4D302B-A3A2-4D15-9FCC-C93A6B15D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431334"/>
          </a:xfrm>
        </p:spPr>
        <p:txBody>
          <a:bodyPr>
            <a:normAutofit/>
          </a:bodyPr>
          <a:lstStyle/>
          <a:p>
            <a:r>
              <a:rPr lang="de-DE" dirty="0"/>
              <a:t>13.09. – Speedys Kids Cup</a:t>
            </a:r>
            <a:br>
              <a:rPr lang="de-DE" dirty="0"/>
            </a:br>
            <a:r>
              <a:rPr lang="de-DE" sz="2800" dirty="0"/>
              <a:t>- (Terminverschiebung wg fehlender Zeitnehmung)</a:t>
            </a:r>
            <a:br>
              <a:rPr lang="de-DE" sz="2800" dirty="0"/>
            </a:br>
            <a:r>
              <a:rPr lang="de-DE" sz="2800" dirty="0"/>
              <a:t>- Neu im Programm – Wettkampfangebot zu Hause für unseren jüngeren Nachwuchs</a:t>
            </a:r>
          </a:p>
          <a:p>
            <a:r>
              <a:rPr lang="de-DE" dirty="0"/>
              <a:t>20.09. – Kinderzehnkampf</a:t>
            </a:r>
            <a:br>
              <a:rPr lang="de-DE" dirty="0"/>
            </a:br>
            <a:r>
              <a:rPr lang="de-DE" sz="2800" dirty="0"/>
              <a:t>- später als bisher, aus Termingründen (Kollision mit U16-Meisterschaften Ende August/Anfang September)</a:t>
            </a:r>
            <a:br>
              <a:rPr lang="de-DE" sz="2800" dirty="0"/>
            </a:br>
            <a:r>
              <a:rPr lang="de-DE" sz="2800" dirty="0"/>
              <a:t>- wir bleiben dabei: regionale Veranstaltung, zur Werbung für den Verein und als Wettkampfangebot für die Kleinsten</a:t>
            </a:r>
          </a:p>
        </p:txBody>
      </p:sp>
    </p:spTree>
    <p:extLst>
      <p:ext uri="{BB962C8B-B14F-4D97-AF65-F5344CB8AC3E}">
        <p14:creationId xmlns:p14="http://schemas.microsoft.com/office/powerpoint/2010/main" val="1217168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8. Volkslaufcup 2024, 2025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Christoph Rosner</a:t>
            </a:r>
          </a:p>
        </p:txBody>
      </p:sp>
    </p:spTree>
    <p:extLst>
      <p:ext uri="{BB962C8B-B14F-4D97-AF65-F5344CB8AC3E}">
        <p14:creationId xmlns:p14="http://schemas.microsoft.com/office/powerpoint/2010/main" val="2791824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20"/>
              </a:spcBef>
              <a:buNone/>
            </a:pPr>
            <a:r>
              <a:rPr lang="de-AT" sz="2400" dirty="0">
                <a:ea typeface="Calibri"/>
                <a:cs typeface="Calibri"/>
              </a:rPr>
              <a:t>Ziel &amp; Philosophie:</a:t>
            </a:r>
          </a:p>
          <a:p>
            <a:r>
              <a:rPr lang="de-AT" sz="2400" dirty="0">
                <a:ea typeface="Calibri"/>
                <a:cs typeface="Calibri"/>
              </a:rPr>
              <a:t>Monatlich ein Wettkampf + gemeinsames Abschlussevent</a:t>
            </a:r>
          </a:p>
          <a:p>
            <a:r>
              <a:rPr lang="de-AT" sz="2400" dirty="0">
                <a:ea typeface="Calibri"/>
                <a:cs typeface="Calibri"/>
              </a:rPr>
              <a:t>Mehrheitsentscheidung über Laufdestination per Umfrage</a:t>
            </a:r>
          </a:p>
          <a:p>
            <a:r>
              <a:rPr lang="de-AT" sz="2400" dirty="0">
                <a:ea typeface="Calibri"/>
                <a:cs typeface="Calibri"/>
              </a:rPr>
              <a:t>Gemeinschaftlicher Lauftreff ohne Wertungssystem</a:t>
            </a:r>
          </a:p>
          <a:p>
            <a:r>
              <a:rPr lang="de-AT" sz="2400" dirty="0">
                <a:ea typeface="Calibri"/>
                <a:cs typeface="Calibri"/>
              </a:rPr>
              <a:t>Fokus auf Teilnahme und Miteinander</a:t>
            </a:r>
          </a:p>
          <a:p>
            <a:r>
              <a:rPr lang="de-AT" sz="2400" dirty="0">
                <a:ea typeface="Calibri"/>
                <a:cs typeface="Calibri"/>
              </a:rPr>
              <a:t>Unterstützung bei den vom LCAV organisierten Wettkämpfen</a:t>
            </a:r>
          </a:p>
          <a:p>
            <a:r>
              <a:rPr lang="de-AT" sz="2400" dirty="0">
                <a:ea typeface="Calibri"/>
                <a:cs typeface="Calibri"/>
              </a:rPr>
              <a:t>Laufberichte für Rückblicke und Motivation</a:t>
            </a:r>
          </a:p>
          <a:p>
            <a:r>
              <a:rPr lang="de-AT" sz="2400" dirty="0">
                <a:ea typeface="Calibri"/>
                <a:cs typeface="Calibri"/>
              </a:rPr>
              <a:t>Bereits absolvierte Läufe 2025: </a:t>
            </a:r>
            <a:r>
              <a:rPr lang="de-AT" sz="2400" dirty="0" err="1">
                <a:ea typeface="Calibri"/>
                <a:cs typeface="Calibri"/>
              </a:rPr>
              <a:t>Schildorn</a:t>
            </a:r>
            <a:r>
              <a:rPr lang="de-AT" sz="2400" dirty="0">
                <a:ea typeface="Calibri"/>
                <a:cs typeface="Calibri"/>
              </a:rPr>
              <a:t>, Bad Füssing und </a:t>
            </a:r>
            <a:r>
              <a:rPr lang="de-AT" sz="2400" dirty="0" err="1">
                <a:ea typeface="Calibri"/>
                <a:cs typeface="Calibri"/>
              </a:rPr>
              <a:t>Traunuferlauf</a:t>
            </a:r>
            <a:endParaRPr lang="de-AT" sz="2400" dirty="0">
              <a:ea typeface="Calibri"/>
              <a:cs typeface="Calibri"/>
            </a:endParaRPr>
          </a:p>
          <a:p>
            <a:r>
              <a:rPr lang="de-AT" sz="2400" dirty="0">
                <a:ea typeface="Calibri"/>
                <a:cs typeface="Calibri"/>
              </a:rPr>
              <a:t>Ansprechpartner: Patrick und Christoph</a:t>
            </a:r>
          </a:p>
          <a:p>
            <a:pPr marL="0" indent="0">
              <a:buNone/>
            </a:pPr>
            <a:endParaRPr lang="de-AT" dirty="0">
              <a:ea typeface="Calibri"/>
              <a:cs typeface="Calibri"/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159ED595-CB9D-4BC5-A840-A368DE10B367}"/>
              </a:ext>
            </a:extLst>
          </p:cNvPr>
          <p:cNvSpPr txBox="1">
            <a:spLocks/>
          </p:cNvSpPr>
          <p:nvPr/>
        </p:nvSpPr>
        <p:spPr>
          <a:xfrm>
            <a:off x="1835696" y="548680"/>
            <a:ext cx="5760640" cy="61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Volkslaufcup 2024, 2025</a:t>
            </a:r>
          </a:p>
        </p:txBody>
      </p:sp>
    </p:spTree>
    <p:extLst>
      <p:ext uri="{BB962C8B-B14F-4D97-AF65-F5344CB8AC3E}">
        <p14:creationId xmlns:p14="http://schemas.microsoft.com/office/powerpoint/2010/main" val="336989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Bericht des Obmanns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Walter Regl</a:t>
            </a:r>
          </a:p>
        </p:txBody>
      </p:sp>
    </p:spTree>
    <p:extLst>
      <p:ext uri="{BB962C8B-B14F-4D97-AF65-F5344CB8AC3E}">
        <p14:creationId xmlns:p14="http://schemas.microsoft.com/office/powerpoint/2010/main" val="4146382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8FC49-B731-DA3B-71D6-BD6193E97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49BF3F9-C9AC-897C-52EC-D4039C72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20"/>
              </a:spcBef>
              <a:buNone/>
            </a:pPr>
            <a:r>
              <a:rPr lang="de-AT" sz="2400" dirty="0">
                <a:ea typeface="Calibri"/>
                <a:cs typeface="Calibri"/>
              </a:rPr>
              <a:t>Rückblick Volkslaufcup 2024</a:t>
            </a:r>
          </a:p>
          <a:p>
            <a:endParaRPr lang="de-AT" dirty="0">
              <a:ea typeface="Calibri"/>
              <a:cs typeface="Calibri"/>
            </a:endParaRP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B246BE0-B055-BB6B-19CF-AB53C6B5B19A}"/>
              </a:ext>
            </a:extLst>
          </p:cNvPr>
          <p:cNvSpPr txBox="1">
            <a:spLocks/>
          </p:cNvSpPr>
          <p:nvPr/>
        </p:nvSpPr>
        <p:spPr>
          <a:xfrm>
            <a:off x="1835696" y="548680"/>
            <a:ext cx="5760640" cy="616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Volkslaufcup 2024, 2025</a:t>
            </a:r>
          </a:p>
        </p:txBody>
      </p:sp>
      <p:pic>
        <p:nvPicPr>
          <p:cNvPr id="3" name="Grafik 2" descr="Ein Bild, das Text, Screenshot, Rechteck, parallel enthält.&#10;&#10;KI-generierte Inhalte können fehlerhaft sein.">
            <a:extLst>
              <a:ext uri="{FF2B5EF4-FFF2-40B4-BE49-F238E27FC236}">
                <a16:creationId xmlns:a16="http://schemas.microsoft.com/office/drawing/2014/main" id="{B3C3AE6A-3394-C2AB-3069-35DF6D42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4" y="2105398"/>
            <a:ext cx="8223850" cy="44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5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9. Allfälliges</a:t>
            </a:r>
          </a:p>
        </p:txBody>
      </p:sp>
    </p:spTree>
    <p:extLst>
      <p:ext uri="{BB962C8B-B14F-4D97-AF65-F5344CB8AC3E}">
        <p14:creationId xmlns:p14="http://schemas.microsoft.com/office/powerpoint/2010/main" val="1989944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00042"/>
            <a:ext cx="914400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4" name="Picture 8" descr="jodl_4C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18514"/>
            <a:ext cx="1500198" cy="61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:\Projekte\LCAV\LCAV Jodl packaging Logo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6092" y="1407807"/>
            <a:ext cx="4811817" cy="2021193"/>
          </a:xfrm>
          <a:prstGeom prst="rect">
            <a:avLst/>
          </a:prstGeom>
          <a:noFill/>
          <a:effectLst>
            <a:glow rad="1460500">
              <a:schemeClr val="bg1">
                <a:alpha val="7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685800" y="3789041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300" b="1" dirty="0">
                <a:solidFill>
                  <a:schemeClr val="accent1">
                    <a:lumMod val="75000"/>
                  </a:schemeClr>
                </a:solidFill>
              </a:rPr>
              <a:t>DANKE</a:t>
            </a:r>
          </a:p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für Eure Aufmerksamkeit! 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 Gedenken an 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683176E-E24B-428C-917E-1EBA7D36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76" y="5405135"/>
            <a:ext cx="2674640" cy="61615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Norbert Schild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6BD15CA-05C6-418E-99F5-64657EE432BD}"/>
              </a:ext>
            </a:extLst>
          </p:cNvPr>
          <p:cNvSpPr txBox="1">
            <a:spLocks/>
          </p:cNvSpPr>
          <p:nvPr/>
        </p:nvSpPr>
        <p:spPr>
          <a:xfrm>
            <a:off x="4849688" y="5405135"/>
            <a:ext cx="2674640" cy="616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dirty="0"/>
              <a:t>Karl Rauch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BEB1FF-B7A8-4FD0-87E4-3D8547DAB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772816"/>
            <a:ext cx="2445689" cy="32250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F97C50D-CED4-46B0-82BE-33D95CA9F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57520"/>
            <a:ext cx="25922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0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Bericht des Obmanns</a:t>
            </a:r>
          </a:p>
        </p:txBody>
      </p:sp>
    </p:spTree>
    <p:extLst>
      <p:ext uri="{BB962C8B-B14F-4D97-AF65-F5344CB8AC3E}">
        <p14:creationId xmlns:p14="http://schemas.microsoft.com/office/powerpoint/2010/main" val="240455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3. Anträge des Vorstands an die Jahreshauptversammlung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Walter Regl</a:t>
            </a:r>
          </a:p>
        </p:txBody>
      </p:sp>
    </p:spTree>
    <p:extLst>
      <p:ext uri="{BB962C8B-B14F-4D97-AF65-F5344CB8AC3E}">
        <p14:creationId xmlns:p14="http://schemas.microsoft.com/office/powerpoint/2010/main" val="291662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873CD1-463F-35C4-A379-94C582C3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Anträge des Vorstands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4D302B-A3A2-4D15-9FCC-C93A6B15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Der Vorstand stellt den Antrag, nachfolgenden Änderungen seit der JHV 2024 zuzustimmen:</a:t>
            </a:r>
          </a:p>
          <a:p>
            <a:r>
              <a:rPr lang="de-DE" dirty="0"/>
              <a:t>Schriftführer: neu Gerald Gruber (bisher: Gerold Oberndorfer)</a:t>
            </a:r>
          </a:p>
          <a:p>
            <a:r>
              <a:rPr lang="de-DE" dirty="0"/>
              <a:t>Beirat: neu Gerold Oberndorfer (bisher: Schriftführer</a:t>
            </a:r>
          </a:p>
          <a:p>
            <a:r>
              <a:rPr lang="de-DE" dirty="0"/>
              <a:t>Athletenvertreter: neu Patrick </a:t>
            </a:r>
            <a:r>
              <a:rPr lang="de-DE" dirty="0" err="1"/>
              <a:t>Tröscher</a:t>
            </a:r>
            <a:r>
              <a:rPr lang="de-DE" dirty="0"/>
              <a:t> (bisher: nicht besetzt)</a:t>
            </a:r>
          </a:p>
          <a:p>
            <a:r>
              <a:rPr lang="de-DE" dirty="0"/>
              <a:t>Volkslaufreferent: neu Christoph Rosner (bisher: nicht besetzt</a:t>
            </a:r>
          </a:p>
        </p:txBody>
      </p:sp>
    </p:spTree>
    <p:extLst>
      <p:ext uri="{BB962C8B-B14F-4D97-AF65-F5344CB8AC3E}">
        <p14:creationId xmlns:p14="http://schemas.microsoft.com/office/powerpoint/2010/main" val="274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6873CD1-463F-35C4-A379-94C582C3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Anträge des Vorstands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4D302B-A3A2-4D15-9FCC-C93A6B15D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Jahreshauptversammlung stimmt den Anträgen des Vorstandes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einstimmig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zu.</a:t>
            </a:r>
          </a:p>
        </p:txBody>
      </p:sp>
    </p:spTree>
    <p:extLst>
      <p:ext uri="{BB962C8B-B14F-4D97-AF65-F5344CB8AC3E}">
        <p14:creationId xmlns:p14="http://schemas.microsoft.com/office/powerpoint/2010/main" val="265263286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Microsoft Office PowerPoint</Application>
  <PresentationFormat>Bildschirmpräsentation (4:3)</PresentationFormat>
  <Paragraphs>282</Paragraphs>
  <Slides>42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Larissa-Design</vt:lpstr>
      <vt:lpstr>PowerPoint-Präsentation</vt:lpstr>
      <vt:lpstr>1. Eröffnung und Begrüßung</vt:lpstr>
      <vt:lpstr>Tagesordnung</vt:lpstr>
      <vt:lpstr>2. Bericht des Obmanns</vt:lpstr>
      <vt:lpstr>Im Gedenken an …</vt:lpstr>
      <vt:lpstr>Bericht des Obmanns</vt:lpstr>
      <vt:lpstr>3. Anträge des Vorstands an die Jahreshauptversammlung</vt:lpstr>
      <vt:lpstr>Anträge des Vorstands</vt:lpstr>
      <vt:lpstr>Anträge des Vorstands</vt:lpstr>
      <vt:lpstr>4. Bericht Kassierin und Kassaprüfer</vt:lpstr>
      <vt:lpstr>Kassabericht 2024</vt:lpstr>
      <vt:lpstr>Kassabericht 2024</vt:lpstr>
      <vt:lpstr>Kassabericht 2024</vt:lpstr>
      <vt:lpstr>5. Bericht der sportliche Leiterin</vt:lpstr>
      <vt:lpstr>Erfolgsbericht 2024</vt:lpstr>
      <vt:lpstr>Erfolgsbericht 2024</vt:lpstr>
      <vt:lpstr>Erfolgsbericht 2024</vt:lpstr>
      <vt:lpstr>Ausblick/Ziele</vt:lpstr>
      <vt:lpstr>Trainingszeitentabelle Bsp. November</vt:lpstr>
      <vt:lpstr>Kindertraining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Stufe 4</vt:lpstr>
      <vt:lpstr>Stufe 4</vt:lpstr>
      <vt:lpstr>Stufe 4</vt:lpstr>
      <vt:lpstr>Stufe 3</vt:lpstr>
      <vt:lpstr>Stufe 1</vt:lpstr>
      <vt:lpstr>PowerPoint-Präsentation</vt:lpstr>
      <vt:lpstr>Trainer:innen</vt:lpstr>
      <vt:lpstr>7. Bericht Veranstaltungen 2024, 2025 </vt:lpstr>
      <vt:lpstr>VERANSTALTUNGEN 23, 24</vt:lpstr>
      <vt:lpstr>Veranstaltungen 2024</vt:lpstr>
      <vt:lpstr>Veranstaltungen 2025 (1)</vt:lpstr>
      <vt:lpstr>Veranstaltungen 2025 (2)</vt:lpstr>
      <vt:lpstr>8. Volkslaufcup 2024, 2025</vt:lpstr>
      <vt:lpstr>PowerPoint-Präsentation</vt:lpstr>
      <vt:lpstr>PowerPoint-Präsentation</vt:lpstr>
      <vt:lpstr>9. Allfälliges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Eggetsberger Katrin</dc:creator>
  <cp:lastModifiedBy>Walter Regl</cp:lastModifiedBy>
  <cp:revision>346</cp:revision>
  <dcterms:created xsi:type="dcterms:W3CDTF">2010-04-29T12:04:29Z</dcterms:created>
  <dcterms:modified xsi:type="dcterms:W3CDTF">2025-04-06T14:55:57Z</dcterms:modified>
</cp:coreProperties>
</file>